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0" r:id="rId9"/>
    <p:sldId id="274" r:id="rId10"/>
    <p:sldId id="266" r:id="rId11"/>
    <p:sldId id="264" r:id="rId12"/>
    <p:sldId id="267" r:id="rId13"/>
    <p:sldId id="263" r:id="rId14"/>
    <p:sldId id="268" r:id="rId15"/>
    <p:sldId id="269" r:id="rId16"/>
    <p:sldId id="270" r:id="rId17"/>
    <p:sldId id="275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74" autoAdjust="0"/>
  </p:normalViewPr>
  <p:slideViewPr>
    <p:cSldViewPr>
      <p:cViewPr varScale="1">
        <p:scale>
          <a:sx n="70" d="100"/>
          <a:sy n="70" d="100"/>
        </p:scale>
        <p:origin x="-120" y="-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8B986-F7E9-4452-8E6F-A38E6D110621}" type="datetimeFigureOut">
              <a:rPr lang="en-US" smtClean="0"/>
              <a:t>8/22/15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70248-FBB8-4696-9BBA-DA46F7AAC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Fox; Primarily voles—almost</a:t>
            </a:r>
            <a:r>
              <a:rPr lang="en-US" baseline="0" dirty="0" smtClean="0"/>
              <a:t> anything that is readily available (rabbits, birds, reptiles, etc…)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Pronghorn; 110-130 pounds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3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Beaver; River Otter and Muskrat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3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Eastern Cottontail; March to September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Mink; Nocturnal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Golden-mantled Ground Squirrel; True hibernators from around October until maybe May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2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 Opossum;</a:t>
            </a:r>
            <a:r>
              <a:rPr lang="en-US" baseline="0" dirty="0" smtClean="0"/>
              <a:t> Hollow tree or log, rock cave, or earth 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Mule Deer;</a:t>
            </a:r>
            <a:r>
              <a:rPr lang="en-US" baseline="0" dirty="0" smtClean="0"/>
              <a:t> Mountain Goat; Plains Bison; Moose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4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Coyote; Badger;</a:t>
            </a:r>
            <a:r>
              <a:rPr lang="en-US" baseline="0" dirty="0" smtClean="0"/>
              <a:t> Northern River Otter; Puma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Bobcat</a:t>
            </a:r>
            <a:r>
              <a:rPr lang="en-US" baseline="0" dirty="0" smtClean="0"/>
              <a:t>; Wolverine; Wolf; Black Bear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Black-tailed Prairie</a:t>
            </a:r>
            <a:r>
              <a:rPr lang="en-US" baseline="0" dirty="0" smtClean="0"/>
              <a:t> Dog; Deer Mouse; Porcupine; Cliff Chipmunk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Marmot; Squirrel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 err="1" smtClean="0"/>
              <a:t>Pika</a:t>
            </a:r>
            <a:r>
              <a:rPr lang="en-US" dirty="0" smtClean="0"/>
              <a:t>; Snowshoe Hare; Eastern Cottontail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7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Jackrabbit; </a:t>
            </a:r>
            <a:r>
              <a:rPr lang="en-US" baseline="0" dirty="0" err="1" smtClean="0"/>
              <a:t>Ochotona</a:t>
            </a:r>
            <a:r>
              <a:rPr lang="en-US" baseline="0" dirty="0" smtClean="0"/>
              <a:t> Line Drawing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0248-FBB8-4696-9BBA-DA46F7AAC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BDB21C9-8977-4ABE-B4FB-C8DB9DE44BEE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AB1008D-A457-4E92-ADC8-536E23E0F6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for.gov.bc.ca/hfp/publications/00198/deer_elk_moos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2823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19 orders of mammals.  Ten of these orders live in North America.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ictures </a:t>
            </a:r>
            <a:r>
              <a:rPr lang="en-US" dirty="0"/>
              <a:t>from Encyclopedia of </a:t>
            </a:r>
            <a:r>
              <a:rPr lang="en-US" dirty="0" smtClean="0"/>
              <a:t>Life</a:t>
            </a:r>
            <a:r>
              <a:rPr lang="en-US" dirty="0"/>
              <a:t>:  </a:t>
            </a:r>
            <a:r>
              <a:rPr lang="en-US" dirty="0" err="1"/>
              <a:t>eol.org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7056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6477000" cy="2971800"/>
          </a:xfrm>
        </p:spPr>
        <p:txBody>
          <a:bodyPr/>
          <a:lstStyle/>
          <a:p>
            <a:pPr algn="ctr"/>
            <a:r>
              <a:rPr lang="en-US" dirty="0" smtClean="0"/>
              <a:t>Four major orders of Mammals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3200401" cy="3005329"/>
          </a:xfrm>
        </p:spPr>
        <p:txBody>
          <a:bodyPr/>
          <a:lstStyle/>
          <a:p>
            <a:r>
              <a:rPr lang="en-US" dirty="0"/>
              <a:t>This mammal is identified by the red upperparts and a bushy tail with a white tip. </a:t>
            </a:r>
            <a:endParaRPr lang="en-US" dirty="0" smtClean="0"/>
          </a:p>
          <a:p>
            <a:r>
              <a:rPr lang="en-US" dirty="0" smtClean="0"/>
              <a:t>Name </a:t>
            </a:r>
            <a:r>
              <a:rPr lang="en-US" dirty="0"/>
              <a:t>of </a:t>
            </a:r>
            <a:r>
              <a:rPr lang="en-US" dirty="0" smtClean="0"/>
              <a:t>Mammal? </a:t>
            </a:r>
            <a:endParaRPr lang="en-US" dirty="0"/>
          </a:p>
          <a:p>
            <a:r>
              <a:rPr lang="en-US" dirty="0"/>
              <a:t>What type of food </a:t>
            </a:r>
            <a:r>
              <a:rPr lang="en-US" dirty="0" smtClean="0"/>
              <a:t>does this mammal </a:t>
            </a:r>
            <a:r>
              <a:rPr lang="en-US" dirty="0"/>
              <a:t>eat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Ungulate, carnivore, rodent, lag0morph??</a:t>
            </a:r>
          </a:p>
        </p:txBody>
      </p:sp>
      <p:pic>
        <p:nvPicPr>
          <p:cNvPr id="1026" name="Picture 2" descr="This item is a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50387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3352801" cy="3919729"/>
          </a:xfrm>
        </p:spPr>
        <p:txBody>
          <a:bodyPr/>
          <a:lstStyle/>
          <a:p>
            <a:r>
              <a:rPr lang="en-US" dirty="0"/>
              <a:t>This mammal is identified by russet-tan colors on </a:t>
            </a:r>
            <a:r>
              <a:rPr lang="en-US" dirty="0" smtClean="0"/>
              <a:t>its upper </a:t>
            </a:r>
            <a:r>
              <a:rPr lang="en-US" dirty="0"/>
              <a:t>side and white on the lower side.  Males have stronger black markings on head and throat. </a:t>
            </a:r>
          </a:p>
          <a:p>
            <a:r>
              <a:rPr lang="en-US" dirty="0"/>
              <a:t>Name of </a:t>
            </a:r>
            <a:r>
              <a:rPr lang="en-US" dirty="0" smtClean="0"/>
              <a:t>Mammal?</a:t>
            </a:r>
            <a:endParaRPr lang="en-US" dirty="0"/>
          </a:p>
          <a:p>
            <a:r>
              <a:rPr lang="en-US" dirty="0"/>
              <a:t>What is the average weight of a buck?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Ungulate, carnivore, rodent, lag0morph??</a:t>
            </a:r>
          </a:p>
        </p:txBody>
      </p:sp>
      <p:pic>
        <p:nvPicPr>
          <p:cNvPr id="2050" name="Picture 2" descr="Image of Antilocapra americ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3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3429001" cy="3767329"/>
          </a:xfrm>
        </p:spPr>
        <p:txBody>
          <a:bodyPr/>
          <a:lstStyle/>
          <a:p>
            <a:r>
              <a:rPr lang="en-US" dirty="0"/>
              <a:t>This mammal is identified by its chunky body, and scaly paddle-shaped tail.  </a:t>
            </a:r>
          </a:p>
          <a:p>
            <a:r>
              <a:rPr lang="en-US" dirty="0"/>
              <a:t>Name of </a:t>
            </a:r>
            <a:r>
              <a:rPr lang="en-US" dirty="0" smtClean="0"/>
              <a:t>Mammal</a:t>
            </a:r>
            <a:r>
              <a:rPr lang="en-US" dirty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other two animals are similar?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Ungulate, carnivore, rodent, lag0morph??</a:t>
            </a:r>
          </a:p>
        </p:txBody>
      </p:sp>
      <p:pic>
        <p:nvPicPr>
          <p:cNvPr id="3074" name="Picture 2" descr="Image of Castor canaden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5815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9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3276601" cy="3919729"/>
          </a:xfrm>
        </p:spPr>
        <p:txBody>
          <a:bodyPr/>
          <a:lstStyle/>
          <a:p>
            <a:r>
              <a:rPr lang="en-US" dirty="0"/>
              <a:t>This mammal is identified by its brownish body, cinnamon on sides, and white powderpuff tail.  </a:t>
            </a:r>
          </a:p>
          <a:p>
            <a:r>
              <a:rPr lang="en-US" dirty="0"/>
              <a:t>Name of </a:t>
            </a:r>
            <a:r>
              <a:rPr lang="en-US" dirty="0" smtClean="0"/>
              <a:t>Mammal?</a:t>
            </a:r>
            <a:endParaRPr lang="en-US" dirty="0"/>
          </a:p>
          <a:p>
            <a:r>
              <a:rPr lang="en-US" dirty="0"/>
              <a:t>When are the young born?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Ungulate, carnivore, rodent, lag0morph??</a:t>
            </a:r>
          </a:p>
        </p:txBody>
      </p:sp>
      <p:pic>
        <p:nvPicPr>
          <p:cNvPr id="4098" name="Picture 2" descr="This item is a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1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3733801" cy="4605529"/>
          </a:xfrm>
        </p:spPr>
        <p:txBody>
          <a:bodyPr/>
          <a:lstStyle/>
          <a:p>
            <a:r>
              <a:rPr lang="en-US" dirty="0"/>
              <a:t>This mammal is identified </a:t>
            </a:r>
            <a:r>
              <a:rPr lang="en-US" dirty="0" smtClean="0"/>
              <a:t>by its weasel shape, rich dark brown color, and white chin.</a:t>
            </a:r>
            <a:endParaRPr lang="en-US" dirty="0"/>
          </a:p>
          <a:p>
            <a:r>
              <a:rPr lang="en-US" dirty="0"/>
              <a:t>Name of Mammal?</a:t>
            </a:r>
          </a:p>
          <a:p>
            <a:r>
              <a:rPr lang="en-US" dirty="0" smtClean="0"/>
              <a:t>What time of the day do they usually come out and hunt? 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animal</a:t>
            </a:r>
            <a:endParaRPr lang="en-US" dirty="0"/>
          </a:p>
        </p:txBody>
      </p:sp>
      <p:pic>
        <p:nvPicPr>
          <p:cNvPr id="5122" name="Picture 2" descr="This item is a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7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3657601" cy="3691129"/>
          </a:xfrm>
        </p:spPr>
        <p:txBody>
          <a:bodyPr/>
          <a:lstStyle/>
          <a:p>
            <a:r>
              <a:rPr lang="en-US" dirty="0" smtClean="0"/>
              <a:t>This mammal is identified by its coppery head and neck, gray back, and stripes down the side (not on face).</a:t>
            </a:r>
          </a:p>
          <a:p>
            <a:r>
              <a:rPr lang="en-US" dirty="0" smtClean="0"/>
              <a:t>Name of mammal?</a:t>
            </a:r>
          </a:p>
          <a:p>
            <a:r>
              <a:rPr lang="en-US" dirty="0" smtClean="0"/>
              <a:t>Do these animals hibernate?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animal</a:t>
            </a:r>
            <a:endParaRPr lang="en-US" dirty="0"/>
          </a:p>
        </p:txBody>
      </p:sp>
      <p:pic>
        <p:nvPicPr>
          <p:cNvPr id="6148" name="Picture 4" descr="This item is a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6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3124200" cy="4953000"/>
          </a:xfrm>
        </p:spPr>
        <p:txBody>
          <a:bodyPr/>
          <a:lstStyle/>
          <a:p>
            <a:r>
              <a:rPr lang="en-US" dirty="0" smtClean="0"/>
              <a:t>This mammal is identified by its gray fur, long pointed snout, black ears, and naked scaly tail.</a:t>
            </a:r>
          </a:p>
          <a:p>
            <a:r>
              <a:rPr lang="en-US" dirty="0" smtClean="0"/>
              <a:t>Name of mammal?</a:t>
            </a:r>
          </a:p>
          <a:p>
            <a:r>
              <a:rPr lang="en-US" dirty="0" smtClean="0"/>
              <a:t>Where would you find this mammal during the day?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animal</a:t>
            </a:r>
            <a:endParaRPr lang="en-US" dirty="0"/>
          </a:p>
        </p:txBody>
      </p:sp>
      <p:pic>
        <p:nvPicPr>
          <p:cNvPr id="7170" name="Picture 2" descr="Image of Didelphis virgini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51054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3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</a:t>
            </a:r>
            <a:r>
              <a:rPr lang="en-US" dirty="0"/>
              <a:t>from Encyclopedia of life:  </a:t>
            </a:r>
            <a:r>
              <a:rPr lang="en-US" dirty="0" err="1"/>
              <a:t>eol.org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48910"/>
            <a:ext cx="8610600" cy="510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</a:t>
            </a:r>
            <a:r>
              <a:rPr lang="en-US" sz="1400" dirty="0"/>
              <a:t>1:	Otter:  </a:t>
            </a:r>
            <a:r>
              <a:rPr lang="en-US" sz="1400" dirty="0" err="1"/>
              <a:t>Biopix</a:t>
            </a:r>
            <a:r>
              <a:rPr lang="en-US" sz="1400" dirty="0"/>
              <a:t> / Aqua </a:t>
            </a:r>
            <a:r>
              <a:rPr lang="en-US" sz="1400" dirty="0" err="1"/>
              <a:t>Silkeborg</a:t>
            </a:r>
            <a:endParaRPr lang="en-US" sz="1400" dirty="0"/>
          </a:p>
          <a:p>
            <a:r>
              <a:rPr lang="en-US" sz="1400" dirty="0"/>
              <a:t>Slide 2:  	Mule Deer:  Flickr: EOL Images / © Wayne </a:t>
            </a:r>
            <a:r>
              <a:rPr lang="en-US" sz="1400" dirty="0" err="1"/>
              <a:t>Dumbleton</a:t>
            </a:r>
            <a:endParaRPr lang="en-US" sz="1400" dirty="0"/>
          </a:p>
          <a:p>
            <a:r>
              <a:rPr lang="en-US" sz="1400" dirty="0"/>
              <a:t>	Mountain Goat:  Flickr: EOL Images / © funpics47</a:t>
            </a:r>
          </a:p>
          <a:p>
            <a:r>
              <a:rPr lang="en-US" sz="1400" dirty="0"/>
              <a:t>	Plains Bison:  Flickr: EOL Images / © Arthur Chapman</a:t>
            </a:r>
          </a:p>
          <a:p>
            <a:r>
              <a:rPr lang="en-US" sz="1400" dirty="0"/>
              <a:t>	Moose:  Wikimedia Commons / Public Domain</a:t>
            </a:r>
          </a:p>
          <a:p>
            <a:r>
              <a:rPr lang="en-US" sz="1400" dirty="0"/>
              <a:t>Slide 4:	Coyote:  Wikimedia Commons </a:t>
            </a:r>
          </a:p>
          <a:p>
            <a:r>
              <a:rPr lang="en-US" sz="1400" dirty="0"/>
              <a:t>	Badger:  </a:t>
            </a:r>
            <a:r>
              <a:rPr lang="en-US" sz="1400" dirty="0" err="1"/>
              <a:t>CalPhotos</a:t>
            </a:r>
            <a:r>
              <a:rPr lang="en-US" sz="1400" dirty="0"/>
              <a:t> / © 1999 California Academy of Sciences</a:t>
            </a:r>
          </a:p>
          <a:p>
            <a:r>
              <a:rPr lang="en-US" sz="1400" dirty="0"/>
              <a:t>	Northern River Otter:  Flickr: EOL Images / © Susan Adams</a:t>
            </a:r>
          </a:p>
          <a:p>
            <a:r>
              <a:rPr lang="en-US" sz="1400" dirty="0"/>
              <a:t>	Puma:  </a:t>
            </a:r>
            <a:r>
              <a:rPr lang="en-US" sz="1400" dirty="0" err="1"/>
              <a:t>CalPhotos</a:t>
            </a:r>
            <a:r>
              <a:rPr lang="en-US" sz="1400" dirty="0"/>
              <a:t> / © 2011 </a:t>
            </a:r>
            <a:r>
              <a:rPr lang="en-US" sz="1400" dirty="0" err="1"/>
              <a:t>Kameron</a:t>
            </a:r>
            <a:r>
              <a:rPr lang="en-US" sz="1400" dirty="0"/>
              <a:t> </a:t>
            </a:r>
            <a:r>
              <a:rPr lang="en-US" sz="1400" dirty="0" err="1"/>
              <a:t>Perensovich</a:t>
            </a:r>
            <a:endParaRPr lang="en-US" sz="1400" dirty="0"/>
          </a:p>
          <a:p>
            <a:r>
              <a:rPr lang="en-US" sz="1400" dirty="0"/>
              <a:t>Slide 5:	Bobcat:  Wikimedia Commons / Gary Kramer (US Fish and Wildlife Service)</a:t>
            </a:r>
          </a:p>
          <a:p>
            <a:r>
              <a:rPr lang="en-US" sz="1400" dirty="0"/>
              <a:t>	Wolverine:  Wikimedia Commons</a:t>
            </a:r>
          </a:p>
          <a:p>
            <a:r>
              <a:rPr lang="en-US" sz="1400" dirty="0"/>
              <a:t>	Wolf:  </a:t>
            </a:r>
            <a:r>
              <a:rPr lang="en-US" sz="1400" dirty="0" err="1"/>
              <a:t>BioLib.cz</a:t>
            </a:r>
            <a:r>
              <a:rPr lang="en-US" sz="1400" dirty="0"/>
              <a:t> / Gary Kramer </a:t>
            </a:r>
          </a:p>
          <a:p>
            <a:r>
              <a:rPr lang="en-US" sz="1400" dirty="0"/>
              <a:t>	Black Bear:  Wikimedia Commons / Mike Bender (US Fish and Wildlife Service)</a:t>
            </a:r>
          </a:p>
          <a:p>
            <a:r>
              <a:rPr lang="en-US" sz="1400" dirty="0"/>
              <a:t>Slide 6:	Black Tailed Prairie Dog:  Flickr: EOL Images / © Arthur Chapman</a:t>
            </a:r>
          </a:p>
          <a:p>
            <a:r>
              <a:rPr lang="en-US" sz="1400" dirty="0"/>
              <a:t>	Deer Mouse:  Public Health Image Library / Public Domain</a:t>
            </a:r>
          </a:p>
          <a:p>
            <a:r>
              <a:rPr lang="en-US" sz="1400" dirty="0"/>
              <a:t>	North American Porcupine:  Wikimedia Commons / Public Domain</a:t>
            </a:r>
          </a:p>
          <a:p>
            <a:r>
              <a:rPr lang="en-US" sz="1400" dirty="0"/>
              <a:t>	Cliff Chipmunk:  Flickr: EOL Images / © </a:t>
            </a:r>
            <a:r>
              <a:rPr lang="en-US" sz="1400" dirty="0" err="1"/>
              <a:t>Katja</a:t>
            </a:r>
            <a:r>
              <a:rPr lang="en-US" sz="1400" dirty="0"/>
              <a:t> Schulz</a:t>
            </a:r>
          </a:p>
          <a:p>
            <a:r>
              <a:rPr lang="en-US" sz="1400" dirty="0"/>
              <a:t>Slide 7: 	Marmot:  Wikimedia Commons / Helen Rickard</a:t>
            </a:r>
          </a:p>
          <a:p>
            <a:r>
              <a:rPr lang="en-US" sz="1400" dirty="0"/>
              <a:t>	Squirrel:  Wikimedia Commons / Ken Thomas</a:t>
            </a:r>
          </a:p>
          <a:p>
            <a:r>
              <a:rPr lang="en-US" sz="1400" dirty="0"/>
              <a:t>Slide 8:	American </a:t>
            </a:r>
            <a:r>
              <a:rPr lang="en-US" sz="1400" dirty="0" err="1"/>
              <a:t>Pika</a:t>
            </a:r>
            <a:r>
              <a:rPr lang="en-US" sz="1400" dirty="0"/>
              <a:t>:  Wikimedia Commons / Public Domain</a:t>
            </a:r>
          </a:p>
          <a:p>
            <a:r>
              <a:rPr lang="en-US" sz="1400" dirty="0"/>
              <a:t>	Snowshoe Hare:  </a:t>
            </a:r>
            <a:r>
              <a:rPr lang="en-US" sz="1400" dirty="0" err="1"/>
              <a:t>iNaturalist.org</a:t>
            </a:r>
            <a:r>
              <a:rPr lang="en-US" sz="1400" dirty="0"/>
              <a:t> / © Marv Elliott</a:t>
            </a:r>
          </a:p>
          <a:p>
            <a:r>
              <a:rPr lang="en-US" sz="1400" dirty="0"/>
              <a:t>	Eastern Cottontail: </a:t>
            </a:r>
            <a:r>
              <a:rPr lang="en-US" sz="1400" dirty="0" err="1"/>
              <a:t>iNaturalist.org</a:t>
            </a:r>
            <a:r>
              <a:rPr lang="en-US" sz="1400" dirty="0"/>
              <a:t> / © Scott </a:t>
            </a:r>
            <a:r>
              <a:rPr lang="en-US" sz="1400" dirty="0" err="1"/>
              <a:t>Loarie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from Encyclopedia of life:  eol.org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001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9:	Jackrabbit:  Wikimedia Commons / </a:t>
            </a:r>
            <a:r>
              <a:rPr lang="en-US" sz="1400" dirty="0" err="1" smtClean="0"/>
              <a:t>Luxii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err="1" smtClean="0"/>
              <a:t>Ochotona</a:t>
            </a:r>
            <a:r>
              <a:rPr lang="en-US" sz="1400" dirty="0" smtClean="0"/>
              <a:t> Line Drawing:  EOL China Regional Center</a:t>
            </a:r>
          </a:p>
          <a:p>
            <a:r>
              <a:rPr lang="en-US" sz="1400" dirty="0" smtClean="0"/>
              <a:t>Slide 10:  	Red Fox:  </a:t>
            </a:r>
            <a:r>
              <a:rPr lang="en-US" sz="1400" dirty="0"/>
              <a:t>Wikimedia Commons / Public </a:t>
            </a:r>
            <a:r>
              <a:rPr lang="en-US" sz="1400" dirty="0" smtClean="0"/>
              <a:t>Domain</a:t>
            </a:r>
          </a:p>
          <a:p>
            <a:r>
              <a:rPr lang="en-US" sz="1400" dirty="0" smtClean="0"/>
              <a:t>Slide 11:  	Pronghorn: Flickr</a:t>
            </a:r>
            <a:r>
              <a:rPr lang="en-US" sz="1400" dirty="0"/>
              <a:t>: EOL Images / © Arthur </a:t>
            </a:r>
            <a:r>
              <a:rPr lang="en-US" sz="1400" dirty="0" smtClean="0"/>
              <a:t>Chapman</a:t>
            </a:r>
          </a:p>
          <a:p>
            <a:r>
              <a:rPr lang="en-US" sz="1400" dirty="0" smtClean="0"/>
              <a:t>Slide 12:   	Beaver: </a:t>
            </a:r>
            <a:r>
              <a:rPr lang="en-US" sz="1400" dirty="0"/>
              <a:t>iNaturalist.org / © Matt </a:t>
            </a:r>
            <a:r>
              <a:rPr lang="en-US" sz="1400" dirty="0" smtClean="0"/>
              <a:t>Muir</a:t>
            </a:r>
          </a:p>
          <a:p>
            <a:r>
              <a:rPr lang="en-US" sz="1400" dirty="0" smtClean="0"/>
              <a:t>Slide 13:   	Eastern Cottontail:  iNaturalist.org </a:t>
            </a:r>
            <a:r>
              <a:rPr lang="en-US" sz="1400" dirty="0"/>
              <a:t>/ © Charles R </a:t>
            </a:r>
            <a:r>
              <a:rPr lang="en-US" sz="1400" dirty="0" err="1"/>
              <a:t>Berenguer</a:t>
            </a:r>
            <a:r>
              <a:rPr lang="en-US" sz="1400" dirty="0"/>
              <a:t> </a:t>
            </a:r>
            <a:r>
              <a:rPr lang="en-US" sz="1400" dirty="0" smtClean="0"/>
              <a:t>Jr</a:t>
            </a:r>
          </a:p>
          <a:p>
            <a:r>
              <a:rPr lang="en-US" sz="1400" dirty="0" smtClean="0"/>
              <a:t>Slide 14:  	Mink:  Wikimedia Commons / Anna </a:t>
            </a:r>
            <a:r>
              <a:rPr lang="en-US" sz="1400" dirty="0" err="1" smtClean="0"/>
              <a:t>Wojtowicz</a:t>
            </a:r>
            <a:endParaRPr lang="en-US" sz="1400" dirty="0" smtClean="0"/>
          </a:p>
          <a:p>
            <a:r>
              <a:rPr lang="en-US" sz="1400" dirty="0" smtClean="0"/>
              <a:t>Slide 15:  	Golden-mantled Ground Squirrel:  iNaturalist.org / </a:t>
            </a:r>
            <a:r>
              <a:rPr lang="en-US" sz="1400" dirty="0"/>
              <a:t>©</a:t>
            </a:r>
            <a:r>
              <a:rPr lang="en-US" sz="1400" dirty="0" smtClean="0"/>
              <a:t> </a:t>
            </a:r>
            <a:r>
              <a:rPr lang="en-US" sz="1400" dirty="0" err="1" smtClean="0"/>
              <a:t>Soheil</a:t>
            </a:r>
            <a:r>
              <a:rPr lang="en-US" sz="1400" dirty="0" smtClean="0"/>
              <a:t> </a:t>
            </a:r>
            <a:r>
              <a:rPr lang="en-US" sz="1400" dirty="0" err="1" smtClean="0"/>
              <a:t>Zendeh</a:t>
            </a:r>
            <a:endParaRPr lang="en-US" sz="1400" dirty="0" smtClean="0"/>
          </a:p>
          <a:p>
            <a:r>
              <a:rPr lang="en-US" sz="1400" dirty="0" smtClean="0"/>
              <a:t>Slide 16: 	Virginia Opossum: </a:t>
            </a:r>
            <a:r>
              <a:rPr lang="en-US" sz="1400" dirty="0" err="1"/>
              <a:t>CalPhotos</a:t>
            </a:r>
            <a:r>
              <a:rPr lang="en-US" sz="1400" dirty="0"/>
              <a:t> / © 1999 California Academy of </a:t>
            </a:r>
            <a:r>
              <a:rPr lang="en-US" sz="1400" dirty="0" smtClean="0"/>
              <a:t>Sciences / Alden M. Johnson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OTHER SOURCES: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Slide 3:	Tracks:  </a:t>
            </a:r>
            <a:r>
              <a:rPr lang="en-US" sz="1400" dirty="0">
                <a:solidFill>
                  <a:srgbClr val="000000"/>
                </a:solidFill>
                <a:hlinkClick r:id="rId3"/>
              </a:rPr>
              <a:t>https://www.for.gov.bc.ca/hfp/publications/00198/</a:t>
            </a:r>
            <a:r>
              <a:rPr lang="en-US" sz="1400" dirty="0" smtClean="0">
                <a:solidFill>
                  <a:srgbClr val="000000"/>
                </a:solidFill>
                <a:hlinkClick r:id="rId3"/>
              </a:rPr>
              <a:t>deer_elk_moose.htm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/>
              <a:t>Slide 7:	</a:t>
            </a:r>
            <a:r>
              <a:rPr lang="en-US" sz="1400" dirty="0"/>
              <a:t>Beaver Skull Drawing:  http://</a:t>
            </a:r>
            <a:r>
              <a:rPr lang="en-US" sz="1400" dirty="0" err="1"/>
              <a:t>wdfw.wa.gov</a:t>
            </a:r>
            <a:r>
              <a:rPr lang="en-US" sz="1400" dirty="0"/>
              <a:t>/living/</a:t>
            </a:r>
            <a:r>
              <a:rPr lang="en-US" sz="1400" dirty="0" err="1"/>
              <a:t>mtn_beavers.html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592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Group:  Ungulates</a:t>
            </a:r>
            <a:br>
              <a:rPr lang="en-US" dirty="0" smtClean="0"/>
            </a:br>
            <a:r>
              <a:rPr lang="en-US" sz="1600" dirty="0" smtClean="0"/>
              <a:t>(Order </a:t>
            </a:r>
            <a:r>
              <a:rPr lang="en-US" sz="1600" dirty="0" err="1" smtClean="0"/>
              <a:t>artiodactyla</a:t>
            </a:r>
            <a:r>
              <a:rPr lang="en-US" sz="1600" dirty="0"/>
              <a:t>)</a:t>
            </a:r>
          </a:p>
        </p:txBody>
      </p:sp>
      <p:pic>
        <p:nvPicPr>
          <p:cNvPr id="1026" name="Picture 2" descr="Image of Bison bison b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123861"/>
            <a:ext cx="3229227" cy="21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of Odocoileus hemion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28" y="1872361"/>
            <a:ext cx="3195058" cy="22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of Oreamnos american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54" y="1880610"/>
            <a:ext cx="2895744" cy="223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800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these animals have in common?</a:t>
            </a:r>
            <a:endParaRPr lang="en-US" dirty="0"/>
          </a:p>
        </p:txBody>
      </p:sp>
      <p:pic>
        <p:nvPicPr>
          <p:cNvPr id="1028" name="Picture 4" descr="Image of Al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119449"/>
            <a:ext cx="2819400" cy="21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1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399"/>
            <a:ext cx="8763000" cy="11187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hoof is a modified toenail</a:t>
            </a:r>
          </a:p>
          <a:p>
            <a:r>
              <a:rPr lang="en-US" dirty="0" smtClean="0"/>
              <a:t>Since only the hooves touch the ground, ungulates can run fast</a:t>
            </a:r>
          </a:p>
          <a:p>
            <a:r>
              <a:rPr lang="en-US" dirty="0" smtClean="0"/>
              <a:t>Includes deer, elk, moose, antelope, bison, goats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Ungulates are mammals with hooves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642" y="2743200"/>
            <a:ext cx="2105558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6019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Moose Tracks and Droppings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743200"/>
            <a:ext cx="2362200" cy="3393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059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Deer Tracks and Droppings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645" y="2743200"/>
            <a:ext cx="2460955" cy="335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6059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Elk Tracks and Droppings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of Lontra canaden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42" y="4181532"/>
            <a:ext cx="3667165" cy="22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of Puma con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39844"/>
            <a:ext cx="3391432" cy="2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Group:  Carnivores</a:t>
            </a:r>
            <a:br>
              <a:rPr lang="en-US" dirty="0" smtClean="0"/>
            </a:br>
            <a:r>
              <a:rPr lang="en-US" dirty="0" smtClean="0"/>
              <a:t>(Order </a:t>
            </a:r>
            <a:r>
              <a:rPr lang="en-US" dirty="0" err="1" smtClean="0"/>
              <a:t>carnivora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6" name="Picture 8" descr="Image of Taxid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15" y="1911188"/>
            <a:ext cx="3394385" cy="22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747" y="4800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these animals have in common?</a:t>
            </a:r>
            <a:endParaRPr lang="en-US" dirty="0"/>
          </a:p>
        </p:txBody>
      </p:sp>
      <p:pic>
        <p:nvPicPr>
          <p:cNvPr id="2050" name="Picture 2" descr="Image of Canis latr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39196"/>
            <a:ext cx="3002404" cy="225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12527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Carnivores are i</a:t>
            </a:r>
            <a:r>
              <a:rPr lang="en-US" dirty="0" smtClean="0"/>
              <a:t>mportant </a:t>
            </a:r>
            <a:r>
              <a:rPr lang="en-US" dirty="0" smtClean="0"/>
              <a:t>to keep </a:t>
            </a:r>
            <a:r>
              <a:rPr lang="en-US" dirty="0" smtClean="0"/>
              <a:t>other animal populations </a:t>
            </a:r>
            <a:r>
              <a:rPr lang="en-US" dirty="0" smtClean="0"/>
              <a:t>in control</a:t>
            </a:r>
          </a:p>
          <a:p>
            <a:r>
              <a:rPr lang="en-US" dirty="0" smtClean="0"/>
              <a:t>Require a lot of energy (food) to catch other animals</a:t>
            </a:r>
          </a:p>
          <a:p>
            <a:r>
              <a:rPr lang="en-US" dirty="0" smtClean="0"/>
              <a:t>Includes wolves, foxes, bears, raccoons, skunks, otters, cats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Carnivores – eat other animals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743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</a:t>
            </a:r>
            <a:r>
              <a:rPr lang="en-US" dirty="0" err="1" smtClean="0"/>
              <a:t>Felidae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</a:t>
            </a:r>
            <a:r>
              <a:rPr lang="en-US" dirty="0" err="1" smtClean="0"/>
              <a:t>Mustelidae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754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</a:t>
            </a:r>
            <a:r>
              <a:rPr lang="en-US" dirty="0" err="1" smtClean="0"/>
              <a:t>Canidae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819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</a:t>
            </a:r>
            <a:r>
              <a:rPr lang="en-US" dirty="0" err="1"/>
              <a:t>U</a:t>
            </a:r>
            <a:r>
              <a:rPr lang="en-US" dirty="0" err="1" smtClean="0"/>
              <a:t>rsidae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2831042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751294"/>
            <a:ext cx="2953173" cy="1954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077" y="2819400"/>
            <a:ext cx="2324523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799" y="3505200"/>
            <a:ext cx="21435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6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of Peromyscus manicul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72" y="1959905"/>
            <a:ext cx="3197628" cy="21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Group:  Rodents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ORDer</a:t>
            </a:r>
            <a:r>
              <a:rPr lang="en-US" dirty="0" smtClean="0"/>
              <a:t> </a:t>
            </a:r>
            <a:r>
              <a:rPr lang="en-US" dirty="0" err="1" smtClean="0"/>
              <a:t>rodentia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This item is an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9905"/>
            <a:ext cx="3126972" cy="20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of Erethizon dorsat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4554"/>
            <a:ext cx="3352800" cy="2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of Tamias dorsal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044555"/>
            <a:ext cx="3161775" cy="23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4800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these animals have in common?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7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343401" cy="20147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Enamel on teeth is softer on back </a:t>
            </a:r>
            <a:r>
              <a:rPr lang="en-US" dirty="0" smtClean="0"/>
              <a:t>side. As the animal bites, the backside of the tooth erodes quicker and leaves a sharp point</a:t>
            </a:r>
            <a:endParaRPr lang="en-US" dirty="0" smtClean="0"/>
          </a:p>
          <a:p>
            <a:r>
              <a:rPr lang="en-US" dirty="0" smtClean="0"/>
              <a:t>Their teeth continue to grow—must gnaw to survive</a:t>
            </a:r>
          </a:p>
          <a:p>
            <a:r>
              <a:rPr lang="en-US" dirty="0" smtClean="0"/>
              <a:t>Includes beavers, chipmunks, squirrels, marmots, mice, muskrats, rats, gophers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Rodents – single pair of growing teeth in upper and lower jaws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752600"/>
            <a:ext cx="3352800" cy="2243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657600"/>
            <a:ext cx="3644900" cy="2697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1148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Group:  Lagomorphs</a:t>
            </a:r>
            <a:br>
              <a:rPr lang="en-US" dirty="0" smtClean="0"/>
            </a:br>
            <a:r>
              <a:rPr lang="en-US" dirty="0" smtClean="0"/>
              <a:t>(order </a:t>
            </a:r>
            <a:r>
              <a:rPr lang="en-US" dirty="0" err="1" smtClean="0"/>
              <a:t>lagomropha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Image of Ochotona princ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667000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of Lepus american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905001"/>
            <a:ext cx="3276599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of Sylvilagus floridan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82141"/>
            <a:ext cx="2783463" cy="22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850278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these animals have in common?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 from rodents—have four teeth in upper </a:t>
            </a:r>
            <a:r>
              <a:rPr lang="en-US" dirty="0" smtClean="0"/>
              <a:t>jaw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smtClean="0"/>
              <a:t>need to gnaw </a:t>
            </a:r>
            <a:r>
              <a:rPr lang="en-US" dirty="0" smtClean="0"/>
              <a:t>because their teeth continue to grow throughout lifetime </a:t>
            </a:r>
            <a:endParaRPr lang="en-US" dirty="0" smtClean="0"/>
          </a:p>
          <a:p>
            <a:r>
              <a:rPr lang="en-US" dirty="0" smtClean="0"/>
              <a:t>Two sets of teeth—second set is often called peg teeth and located behind first set </a:t>
            </a:r>
          </a:p>
          <a:p>
            <a:r>
              <a:rPr lang="en-US" dirty="0" smtClean="0"/>
              <a:t>Includes </a:t>
            </a:r>
            <a:r>
              <a:rPr lang="en-US" dirty="0" err="1" smtClean="0"/>
              <a:t>pikas</a:t>
            </a:r>
            <a:r>
              <a:rPr lang="en-US" dirty="0" smtClean="0"/>
              <a:t>, hares, and rabbits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Lagomorphs – strong hind legs</a:t>
            </a:r>
            <a:endParaRPr lang="en-US" dirty="0"/>
          </a:p>
        </p:txBody>
      </p:sp>
      <p:sp>
        <p:nvSpPr>
          <p:cNvPr id="4" name="AutoShape 2" descr="data:image/jpeg;base64,/9j/4AAQSkZJRgABAQAAAQABAAD/2wCEAAkGBxITEhQUExITFRUXGBcWFhgYFxcYGxoXFhccFxgYFxYYHCggGhwlHBUXITIiJykrLi4uGB8zODMsNygtLisBCgoKDg0OGxAQGywmHyQsLCwsLCwsLCwsLCwsLCwsLCwsLCwsLCwsLCwsLCwsLCwsLCwsLCwsLCwsLCwsLCwsLP/AABEIALwBDQMBIgACEQEDEQH/xAAcAAEAAgMBAQEAAAAAAAAAAAAABQYDBAcCAQj/xABCEAABAwIEBAMGAwcCAwkAAAABAAIRAyEEBRIxBkFRYSJxgQcTMkKRobHB8BQjUmJyguEVkhfR8SQzQ1NUY3ODov/EABkBAQADAQEAAAAAAAAAAAAAAAABAgMEBf/EACARAQEBAQACAgMBAQAAAAAAAAABAhEDMRIhE0FRBJH/2gAMAwEAAhEDEQA/AO4oiICIiAiIgIiICIiAiIgIiICIiAiIgIiICIiAiIgIiICIiAiIgIiICIiAiIgIiICIvL3gCSQB1JhB6RVLO/aDg6Fml1Z3P3cFo83kgfSVXv8AiVXddtCk1vdznH1Ij8FW6kWmbXTlx/iTjbHHFVBh6zaVKm/Q1pY1weQYJcSCT6EKXp+0LFf+mov8nub9yCqZxFi8NXqmoKNai4vl7HAOYSdyxzbfUBU1rvpbOf6tVH2iY1lUe/oUHUyBPuy4HvpLiZ8o9V0rAY1lam2pTcHNcJB/I9CNiOS4tSrsJ0tbYCNlIZfiKlB2qjVNM827td/UDYrP83xv2v8Ai7Pp2FFVuG+K/fOFKs0MqH4SPheRuB0PZWiVvnU1OxjrNl5X1ERWQIiICIiAiIgIix4is1jXPeQ1rQXOJ2AFySgyIorC8SYOpGjE0nTYeIXJEqUaQdkTx9RERAiIgIiICIiAiIgIiqPH3EpwzW0qRitUvIEljNtUdSbDyJ5KLeTqZO/T7xhxqzCg06Tfe1+nysP856/yj1hcvzLNsRiCHYiqXm5DbAN8mgQPxWfDUaZJBc7Vz3kk+e91o4/L2h5guHcT9wue7tbTEjWqNnYDe8kRC90C1tpHpeVp16ha6HE27fRZsPVafEWuDhERYGfPdVveLRYMGJb+a3MPh9TdDiL7dx58io7LZcLjc7fmpL3hb8tp5cu/msNWto1hlppu5kdQpKrljKtJzCSCQQCDBEjcEbFfauIBHS3X/C0P9VZtraD3ICpLalr4TLn0GODqgJ1B1MtGjSQABAHlMjnK69kGYe/w9OpsSPF2cLO+4K4/Xxms6ac1HcgwFxPo0LqnCOX1KGFptrXqHxv6NLvlEfwiB6Fdf+fvbXP5ucidC+r4F9XU5xERAREQEREBaOaYjD6XU69SkGvaWlr3tbLSIO5W8qlxfwd+0u97TqaaoAAa8B1N0bWIlhvuPooqc879uaZnkNPD1HNo1nVKfyvpltVsHYVWsmCNu+6lMkz7FUAQw62zMMMg/wBjp026WWnVw+Lo1NNYVKZGwIADv6TOl48ismqi06mu9y7mQNI83M29QFz22V3TMuf66Zw9xXSxMMINKrEljrT3YfmVgXGc1zuaLXFjS5hBp1qZDhYb6mnaeS8ZF7SK7Xw6rTqNNrtLYMGJaO8CQefNa51f25teOfqu0ouft4yxbnN93Tw9QRJ0ucQWkkBzYnpMdFP5FxQys80qgFOqNmyYI2kT5K3zil8epOrCiIrKCIiAiIgLiGf5p77G1qpJDdehvZrPCI6bE/3FdvXEPaLlT8Pj31A0+6rEVGkC2v529J1DVH8yz8k7F8XlaWKw41hzSQf1yXuo0xfYCOSyYXDkAOeYnluYWvjsypt8IN9iVzXvpvGliaUkXkO+GRHpstSvhqjagaGl0X+uy3cPjGdZH1Mz/kqSo1yBq0OAJjUQd/M7p2z1E8l/b1gnuaLtNu3NSHvyGy/wr5hqYJkAkb+pW9lWTux2I0Hw0qcGoeo5MB6m/ldZZnyvIvb8Z2sOQZDVxxsTToCz6nMkfKwGxPfYd9l0rK8nw2FYGU2MYLCTGpztgXON3OK3sPh202tYxoa1ogACAAot+QNdrLnvBe4OOjwmz3ubcXn95E/yiIXdjxzEcm93VShp3sAFkC0cBlgp1HvDnEvDGkWAAYIEACFvrRQREQEREBERAREQF5e8ASSABuTZaGe5zSwtI1aroA2HNzuTQuFcVceYjEuPjLWfKxpsOk9T3Ki3i2c9dszDNME8e7qvpVA75Y1jpymCqfnfDmCaxzqdWqxpG0Pc3/dyC5HUzOpA8br9zIHckqUOauNGmTUJGqHNnlygbf5WVtrfOZPTdzfDDCMDveUqoeIcGkhwB/iIjUOhIkKp41zQ8ilYySJHXl3upJwY6YuCLzefS8FRxwI1eAui/h+YHsDy/wAKZTU+2eljarKDqVKq+k8/GASzW0dxe0zAUzw89zcNrOoVW1GFhcdTnMDfEC6JiZ8phROXt8TTUaXt6kRE8iOV1OtoMpNLjAaRDnAHwgk/c/mpvpE99dn4K4gGLoAmBUbZwmfVWJcL9nOYPZWpOaSGF4YaYkx7yoGNIA3+K55RJXdApxfpn5JJfoREV2YiIgLmPHrsQ+t7uoGxJdQkwxw7GPjA3B69CunLUzPLaWIpmnWYHtN+YII2LXC7T3F1XU7Ey8caGQ4hwLn4ijTbYaf3rnfTQG/eO6s/BfA+CqNNWp72u4OLf3jdDJG+lrXEOF99RuOytmH4RwbP/CL+1R73i20tcSCPRTdOmGgBoAAsABAA6ABVzji2t9aNHJMM2NOHpCNvA23lZe80yynXpOpPaC0i3Y8iOhC3UWijl2WYfTqpuILmFzT/AGmNuWytPBGVVaLaj31GmnW0vZTDILLQSXzeRptFoW1xFk76hbUoaBUbIIdYPaY3cBuNNvMrQymrj2PYx1AhhMO1OYWtG5LS0l3kIg7WWGPH8NNdb+UW1EWOvWaxrnOIa1oLnE2AAEkk9IW7JkRc0w/tgw9TEtp06FR1Eu0+91AON41Cj8Rb9+y6UDKiWVNlnt9REUoEREBERAXwlfVVfaVnLsNgX6Pjqfu29tQOojvpB9SEI5L7Q+KHY3EuDHH3LJZTA6Dd/m4gekdFVBhzEkECbyFs4dpF+0raF9zYXVK6I0adHcgg9rXJ67/or7SnTETB2G0iOfqFmxTLyD+o6LDhZtJuDtzkmdlSrRs4CkHW5zJsJ3O3ay2q2AmHNcNTRYxuegPrv0UdVYWyRzJB5WO6n+G8W51SXMDrsaRFjqIbz7j9SVHVuPuVYDEOIcWjlqEHsT4hsdr91Zq/C9XGQxpZ4mgXMAFl5cG9j03VkyzL2dDpIgb7abkz3n6qbycjUNLIgxPXkfsol7Ua5IhOB+BBhHCpUe19RpJbAIA1NA572keivq86bz6fr7r0ujjlt6IiIgREQEREBERAREQEWv8AtBmIvJb67j7XXgYuRIHKfQb/AHsg21QPalXfXbTy+k4tNaXVSDf3TBq0/wBx0g9vNXV+LhrnROkF0DnzbHmuZ5HinVa9Su8jUaZud2vc5xe3yDQz0c1ZeXVnJGvjzPdc1xeTMwr5+Zpt2jmv0pk1bXh6L/4qbHfVoK4LmWVOr1mU26jUqgwDvqaASIjYSbibDfcDu9I6KYY3ZjA0EctLR2hZf55fu1r/AKLPqRvotWpXNyNgH/Vtr2Xp1cxIj4tP3hdTlbCLW/aDe0xqP0MQF9/aew+b/wDJj80Gwi1/2g/w8ifoY6IcT0E21DuO366INhc/9tD2jB05mfeiP9rp+yutXEGDy+KD/SYVQ9qFKnUwrTUnwVQWgRclxpxtYQSfRRU59uOYLCnTe07Dn/1Wd9Ij8lJ0MKNB8TnHUWyGk3FQs0/DANgd/m22KUqQL2S1wa4GTykF37sW+I6QLnnsVneuicRb8PDZBMiPXqfsFpUWeOT3ueoV+ZkVN4Ehw1aABaWlwJvIv8I6WPJQGZZNoIidJAcJvE7iwE/5UJRFZvgHKdgN46mVK8L4WK7ZBgb3jkb28/ssOGp6pbF9r/h3Vq4UyLxMcZAgkm2xufJVq0XvDUjpAHzOv5Rcj6qZy+iGwOkrVwhadIaJA2jrzUpRohvmblaYyw8mmVERaMhERAREQEREBERAREQeXNHQKAzLP2Uzopt11DYADmfLdfM6zo/93SvuHO/ED/mqRxXhqzGN9yfEfiOvTAggNs5rokgmCDbpZc3l8338c/8AW/j8X12pTHYzFPL21C5giCG28J5WsVWMMwUqdZ0Q52loPRrNt9zYKayvEPFCmyrU11AHFx1aoBcdLS68nT3Pqo7iCAwmYgfVcl1rrpmc8XD2f8MUaVJmJLQ6rUZqBj4GO8Wlo63uVcfdjoPoq77O8WKmAoeKSwFjuoLSRB9IVkXo+OSZnHF5Lbq9edA6BCwdBfey9IrqPJYOgX0tHQL6iDyGDkIQUxAEC2y9Ig+aR0VB9sGGrOw1I0qZcxryamkEkSLGBy3v3Cv6ImXj80ZRWBlhHi7iD5EfRYMVUFN5JBLjYSbD0XauOOCBi3txFFzWV2iDItUaNmk8iDs6647xjga+Fex2Io1Ker4SRIJ5t1tls22mVnZet86liU4fz5wbpqRqB0/S0/irQKzHjYFctwFQv5RJ5eav/DeWY1zS8YWrUY2dJBa3XFvDrcJHfbdV4t3+ozPaJo1GVADoJv8AeyvXBubtqthobECO/h8Q+qrmcYLNcQdByyoyj01US7b4iQ+5n8Vp8LVXYSuaLwWuDjIdY3AgX52P1UWWRMsv07BkrWR4eW3a8f4UqqzhcaWu1MNj8vOSrDhq4e2RI81fx6lnGPkzZesqIi0ZCIiAiIgIiICIiAtbM6T30arWO0vcx7Wu6OLSAbdDC2UQcQo0cRgWMZUrB7yCSGnUGXs0Egf46qUbnR1jUIDmiJHMWI7q853wvSrO16QHcxeDz5bLTzDCtpNa19NlRpBgARERa/muLfh52/p1Z8vfpVKuYtjaI6BVPijOJYfwi5PRT+e1XOJaxjaTNrQT9eSr78oaTYTFyTfdZy5a2VDZBjKrTNN72O5lpI+4VnocUZgwEDFv9SHfTWCVr0sua3b8F9qYK23/ADVpv+KXLYxHFeYFt8TU7lpA/AKLxWZ4t/xYmuf/ALX/AISswZAKwvarfOo+MRzjVLpNR88vESvY4gzCg6aeKrMHTWXD/a6W/Ze8bUJsNzstinllKCbuO0k8+yvNVSyJrI/aXmLXNFWpTrDmHMDTHZzNP3BXQ8n9oeFqwKs0HfzEFk/1Db1AXFH5XB8L3fa3mF5pueLX9JV/nYr8JX6bpVWuAc1wc03BBBB8iF7XAOGeIq2GfNN5A+ZhJLXebfzF12bhviKli2am+F4+Nh3HcHmO60zvrPWeJlaebZXRxNJ1KvTbUpu3a4fQg7gjkRcLcRXVUE+yrBNeH0312NG7NQf5Q5zS4H1KsuW4rD0KFJodU0aC5hex86QRvDRpu9oAMTNpUysdbDsfZzWu5XAPMHn3APoFHE3VvtGniCgIMvg89DyNJpmprBi7YF42m8KHzvhfB5k4vPvadVmlvvWeA/CHj4gWuEOF4kKx/wCmUP8AyaXy/I35Rpby5Cw6BZ6dFrZ0taJiYAEwIExvaylEvFbyDgunh3anV69c8veOEerWgA8t5VnaI2X1FEkibbfYiIpQIiICIiAiIgIiICIiD4Qq9xYIaw/1D8FYlF8R4cvomBJb4vSLrPyzuKv47zUcszJxBMn9cljwxBZPmvudU9zKiKeK0AzsvNeg2q9jM+SwUy4lYhjWERqXqlixuNlpGdj3V+nVROJxHI8rfropKtVkSOX6KgW1Zc6RYmI6d1rn0z17YmVz7xnTUFacJhZFyqf7g6xHIg/ddCyymNIkxZW7xXnUc7CQStetQHIAKaxhaQdv13VXxmOLakMBP8XSd9+RsQo9p9M5DQJsDsfyW1kPED8PVZVYLtMPb/E0kagfMfeFAYvFn4hvz5rBRrwZJ+JWiK/T+BxbKtNlRhlr2hzT2IlZ1SPZDii/AaSSfd1HtHkQHx9XlXddMvY57OUREUoEREBERAREQEREBERAREQEREBERAQoiCh8ScMuDi6mCWm8dJ3HkqY3hxz+t124hQmctw2HY6o4aZsA3cn8PVc2/BO9joz5rzjkWZ8FkUydovbmtbAZdTZSaSAXESSfOf15LdxXF9WvXOGYBDpBd0aNz9F9xFEudA25LHycnprjt9oDMKnIXJtA6krNlfDtRwkiAVOYfIKjAMQ6jVewyGFrHP2tMNBN+RWRnF9Gm8sex7A2x1tLbjlDoKvmXits60aXD7mkkAx+oXqlUqUy4FhJbyF5b1AVkocVYN5I96waojz6KJzTifBMcSag1CIjf9QlxaTStVs+a4kTE2PJamJqt5Eb39VIYqphswLvclvv2DW0RHvGj4gR6qvVaDII0ua7YbyHA7Qpk4i1krVxEbybLA6XQZ7rBg2kuhxM85+6mcLl+sgNEyYAF5JtCvziveuu+xlv/ZKv/wAu/kxq6AoHgnJzhcIym4APMveByc7l6AAeinlvn0w17ERFKBERAREQEREBERAREQEREBERAREQEREFc4hxGKmKbajWCZc1uonp8MkT5Ll3E3+oPeRFUxY6ptN4JfH0XcqkwY35KtZjkT6lVjwDpZJ06h4nEQCfImfMBYeTF9xt49z1XLeGcmdQL6tWNbxEcwP8qwcK5WcXXc3akyDUPWdmA8iYueg7hTzuEcS/US+mxzvmMv0t5BrQBPXdWbhvJGYSj7tri8klznkAFzjaYGwgAAdlnjw6uu7ab8smeZSTWhoAAAAEAbAAfkqTxfkeW4l5fWwpq1YAc9j30rCw1Pa4B3rKtuYUqjhDC3uDIvyuAVA57k+Iq0jTptYCeZfEdTYSVvv5fphjn7UN3DmTEkfsFQlpg6cTiCB5nVAPqtnCZHkbSYwDSf8A3KlaoJ/ucQt7MeDsa5gpUWU6VMbk1BJ6kwCS4xzWKrwdmL2im0UaLW7OdUn7MBue6yn5Gt/GD/TqPjp4DCMcJ0uaAHNO0h0SqRnlam5xexo1k3LfhcZ59+/ZXf8A4X4xw8ePpt7NouP3Lx+CUPZNWnxY5un+WiZ+74T8e790+eJ6c2xGXuq6TSpuNYkNDWiS6eUD9RK677POBzh2srYkfvfiDAZDbfN1d5WCluF+BMPg3+8DqlWrBAe8jwzY6WtAAtzuValrnHPbLW++hERaKCIiAiIgIiICIiAiIgIiICIiAiIgIiICIiAiIgIiIIfH/tbS80tLgXeAHT4QGN6kSC7VN5G46HNR/afejVp93BJgCZl0CdUi2i8GZdMWUk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QUExITFRUXGBcWFhgYFxcYGxoXFhccFxgYFxYYHCggGhwlHBUXITIiJykrLi4uGB8zODMsNygtLisBCgoKDg0OGxAQGywmHyQsLCwsLCwsLCwsLCwsLCwsLCwsLCwsLCwsLCwsLCwsLCwsLCwsLCwsLCwsLCwsLCwsLP/AABEIALwBDQMBIgACEQEDEQH/xAAcAAEAAgMBAQEAAAAAAAAAAAAABQYDBAcCAQj/xABCEAABAwIEBAMGAwcCAwkAAAABAAIRAyEEBRIxBkFRYSJxgQcTMkKRobHB8BQjUmJyguEVkhfR8SQzQ1NUY3ODov/EABkBAQADAQEAAAAAAAAAAAAAAAABAgMEBf/EACARAQEBAQACAgMBAQAAAAAAAAABAhEDMRIhE0FRBJH/2gAMAwEAAhEDEQA/AO4oiICIiAiIgIiICIiAiIgIiICIiAiIgIiICIiAiIgIiICIiAiIgIiICIiAiIgIiICIvL3gCSQB1JhB6RVLO/aDg6Fml1Z3P3cFo83kgfSVXv8AiVXddtCk1vdznH1Ij8FW6kWmbXTlx/iTjbHHFVBh6zaVKm/Q1pY1weQYJcSCT6EKXp+0LFf+mov8nub9yCqZxFi8NXqmoKNai4vl7HAOYSdyxzbfUBU1rvpbOf6tVH2iY1lUe/oUHUyBPuy4HvpLiZ8o9V0rAY1lam2pTcHNcJB/I9CNiOS4tSrsJ0tbYCNlIZfiKlB2qjVNM827td/UDYrP83xv2v8Ai7Pp2FFVuG+K/fOFKs0MqH4SPheRuB0PZWiVvnU1OxjrNl5X1ERWQIiICIiAiIgIix4is1jXPeQ1rQXOJ2AFySgyIorC8SYOpGjE0nTYeIXJEqUaQdkTx9RERAiIgIiICIiAiIgIiqPH3EpwzW0qRitUvIEljNtUdSbDyJ5KLeTqZO/T7xhxqzCg06Tfe1+nysP856/yj1hcvzLNsRiCHYiqXm5DbAN8mgQPxWfDUaZJBc7Vz3kk+e91o4/L2h5guHcT9wue7tbTEjWqNnYDe8kRC90C1tpHpeVp16ha6HE27fRZsPVafEWuDhERYGfPdVveLRYMGJb+a3MPh9TdDiL7dx58io7LZcLjc7fmpL3hb8tp5cu/msNWto1hlppu5kdQpKrljKtJzCSCQQCDBEjcEbFfauIBHS3X/C0P9VZtraD3ICpLalr4TLn0GODqgJ1B1MtGjSQABAHlMjnK69kGYe/w9OpsSPF2cLO+4K4/Xxms6ac1HcgwFxPo0LqnCOX1KGFptrXqHxv6NLvlEfwiB6Fdf+fvbXP5ucidC+r4F9XU5xERAREQEREBaOaYjD6XU69SkGvaWlr3tbLSIO5W8qlxfwd+0u97TqaaoAAa8B1N0bWIlhvuPooqc879uaZnkNPD1HNo1nVKfyvpltVsHYVWsmCNu+6lMkz7FUAQw62zMMMg/wBjp026WWnVw+Lo1NNYVKZGwIADv6TOl48ismqi06mu9y7mQNI83M29QFz22V3TMuf66Zw9xXSxMMINKrEljrT3YfmVgXGc1zuaLXFjS5hBp1qZDhYb6mnaeS8ZF7SK7Xw6rTqNNrtLYMGJaO8CQefNa51f25teOfqu0ouft4yxbnN93Tw9QRJ0ucQWkkBzYnpMdFP5FxQys80qgFOqNmyYI2kT5K3zil8epOrCiIrKCIiAiIgLiGf5p77G1qpJDdehvZrPCI6bE/3FdvXEPaLlT8Pj31A0+6rEVGkC2v529J1DVH8yz8k7F8XlaWKw41hzSQf1yXuo0xfYCOSyYXDkAOeYnluYWvjsypt8IN9iVzXvpvGliaUkXkO+GRHpstSvhqjagaGl0X+uy3cPjGdZH1Mz/kqSo1yBq0OAJjUQd/M7p2z1E8l/b1gnuaLtNu3NSHvyGy/wr5hqYJkAkb+pW9lWTux2I0Hw0qcGoeo5MB6m/ldZZnyvIvb8Z2sOQZDVxxsTToCz6nMkfKwGxPfYd9l0rK8nw2FYGU2MYLCTGpztgXON3OK3sPh202tYxoa1ogACAAot+QNdrLnvBe4OOjwmz3ubcXn95E/yiIXdjxzEcm93VShp3sAFkC0cBlgp1HvDnEvDGkWAAYIEACFvrRQREQEREBERAREQF5e8ASSABuTZaGe5zSwtI1aroA2HNzuTQuFcVceYjEuPjLWfKxpsOk9T3Ki3i2c9dszDNME8e7qvpVA75Y1jpymCqfnfDmCaxzqdWqxpG0Pc3/dyC5HUzOpA8br9zIHckqUOauNGmTUJGqHNnlygbf5WVtrfOZPTdzfDDCMDveUqoeIcGkhwB/iIjUOhIkKp41zQ8ilYySJHXl3upJwY6YuCLzefS8FRxwI1eAui/h+YHsDy/wAKZTU+2eljarKDqVKq+k8/GASzW0dxe0zAUzw89zcNrOoVW1GFhcdTnMDfEC6JiZ8phROXt8TTUaXt6kRE8iOV1OtoMpNLjAaRDnAHwgk/c/mpvpE99dn4K4gGLoAmBUbZwmfVWJcL9nOYPZWpOaSGF4YaYkx7yoGNIA3+K55RJXdApxfpn5JJfoREV2YiIgLmPHrsQ+t7uoGxJdQkwxw7GPjA3B69CunLUzPLaWIpmnWYHtN+YII2LXC7T3F1XU7Ey8caGQ4hwLn4ijTbYaf3rnfTQG/eO6s/BfA+CqNNWp72u4OLf3jdDJG+lrXEOF99RuOytmH4RwbP/CL+1R73i20tcSCPRTdOmGgBoAAsABAA6ABVzji2t9aNHJMM2NOHpCNvA23lZe80yynXpOpPaC0i3Y8iOhC3UWijl2WYfTqpuILmFzT/AGmNuWytPBGVVaLaj31GmnW0vZTDILLQSXzeRptFoW1xFk76hbUoaBUbIIdYPaY3cBuNNvMrQymrj2PYx1AhhMO1OYWtG5LS0l3kIg7WWGPH8NNdb+UW1EWOvWaxrnOIa1oLnE2AAEkk9IW7JkRc0w/tgw9TEtp06FR1Eu0+91AON41Cj8Rb9+y6UDKiWVNlnt9REUoEREBERAXwlfVVfaVnLsNgX6Pjqfu29tQOojvpB9SEI5L7Q+KHY3EuDHH3LJZTA6Dd/m4gekdFVBhzEkECbyFs4dpF+0raF9zYXVK6I0adHcgg9rXJ67/or7SnTETB2G0iOfqFmxTLyD+o6LDhZtJuDtzkmdlSrRs4CkHW5zJsJ3O3ay2q2AmHNcNTRYxuegPrv0UdVYWyRzJB5WO6n+G8W51SXMDrsaRFjqIbz7j9SVHVuPuVYDEOIcWjlqEHsT4hsdr91Zq/C9XGQxpZ4mgXMAFl5cG9j03VkyzL2dDpIgb7abkz3n6qbycjUNLIgxPXkfsol7Ua5IhOB+BBhHCpUe19RpJbAIA1NA572keivq86bz6fr7r0ujjlt6IiIgREQEREBERAREQEWv8AtBmIvJb67j7XXgYuRIHKfQb/AHsg21QPalXfXbTy+k4tNaXVSDf3TBq0/wBx0g9vNXV+LhrnROkF0DnzbHmuZ5HinVa9Su8jUaZud2vc5xe3yDQz0c1ZeXVnJGvjzPdc1xeTMwr5+Zpt2jmv0pk1bXh6L/4qbHfVoK4LmWVOr1mU26jUqgwDvqaASIjYSbibDfcDu9I6KYY3ZjA0EctLR2hZf55fu1r/AKLPqRvotWpXNyNgH/Vtr2Xp1cxIj4tP3hdTlbCLW/aDe0xqP0MQF9/aew+b/wDJj80Gwi1/2g/w8ifoY6IcT0E21DuO366INhc/9tD2jB05mfeiP9rp+yutXEGDy+KD/SYVQ9qFKnUwrTUnwVQWgRclxpxtYQSfRRU59uOYLCnTe07Dn/1Wd9Ij8lJ0MKNB8TnHUWyGk3FQs0/DANgd/m22KUqQL2S1wa4GTykF37sW+I6QLnnsVneuicRb8PDZBMiPXqfsFpUWeOT3ueoV+ZkVN4Ehw1aABaWlwJvIv8I6WPJQGZZNoIidJAcJvE7iwE/5UJRFZvgHKdgN46mVK8L4WK7ZBgb3jkb28/ssOGp6pbF9r/h3Vq4UyLxMcZAgkm2xufJVq0XvDUjpAHzOv5Rcj6qZy+iGwOkrVwhadIaJA2jrzUpRohvmblaYyw8mmVERaMhERAREQEREBERAREQeXNHQKAzLP2Uzopt11DYADmfLdfM6zo/93SvuHO/ED/mqRxXhqzGN9yfEfiOvTAggNs5rokgmCDbpZc3l8338c/8AW/j8X12pTHYzFPL21C5giCG28J5WsVWMMwUqdZ0Q52loPRrNt9zYKayvEPFCmyrU11AHFx1aoBcdLS68nT3Pqo7iCAwmYgfVcl1rrpmc8XD2f8MUaVJmJLQ6rUZqBj4GO8Wlo63uVcfdjoPoq77O8WKmAoeKSwFjuoLSRB9IVkXo+OSZnHF5Lbq9edA6BCwdBfey9IrqPJYOgX0tHQL6iDyGDkIQUxAEC2y9Ig+aR0VB9sGGrOw1I0qZcxryamkEkSLGBy3v3Cv6ImXj80ZRWBlhHi7iD5EfRYMVUFN5JBLjYSbD0XauOOCBi3txFFzWV2iDItUaNmk8iDs6647xjga+Fex2Io1Ker4SRIJ5t1tls22mVnZet86liU4fz5wbpqRqB0/S0/irQKzHjYFctwFQv5RJ5eav/DeWY1zS8YWrUY2dJBa3XFvDrcJHfbdV4t3+ozPaJo1GVADoJv8AeyvXBubtqthobECO/h8Q+qrmcYLNcQdByyoyj01US7b4iQ+5n8Vp8LVXYSuaLwWuDjIdY3AgX52P1UWWRMsv07BkrWR4eW3a8f4UqqzhcaWu1MNj8vOSrDhq4e2RI81fx6lnGPkzZesqIi0ZCIiAiIgIiICIiAtbM6T30arWO0vcx7Wu6OLSAbdDC2UQcQo0cRgWMZUrB7yCSGnUGXs0Egf46qUbnR1jUIDmiJHMWI7q853wvSrO16QHcxeDz5bLTzDCtpNa19NlRpBgARERa/muLfh52/p1Z8vfpVKuYtjaI6BVPijOJYfwi5PRT+e1XOJaxjaTNrQT9eSr78oaTYTFyTfdZy5a2VDZBjKrTNN72O5lpI+4VnocUZgwEDFv9SHfTWCVr0sua3b8F9qYK23/ADVpv+KXLYxHFeYFt8TU7lpA/AKLxWZ4t/xYmuf/ALX/AISswZAKwvarfOo+MRzjVLpNR88vESvY4gzCg6aeKrMHTWXD/a6W/Ze8bUJsNzstinllKCbuO0k8+yvNVSyJrI/aXmLXNFWpTrDmHMDTHZzNP3BXQ8n9oeFqwKs0HfzEFk/1Db1AXFH5XB8L3fa3mF5pueLX9JV/nYr8JX6bpVWuAc1wc03BBBB8iF7XAOGeIq2GfNN5A+ZhJLXebfzF12bhviKli2am+F4+Nh3HcHmO60zvrPWeJlaebZXRxNJ1KvTbUpu3a4fQg7gjkRcLcRXVUE+yrBNeH0312NG7NQf5Q5zS4H1KsuW4rD0KFJodU0aC5hex86QRvDRpu9oAMTNpUysdbDsfZzWu5XAPMHn3APoFHE3VvtGniCgIMvg89DyNJpmprBi7YF42m8KHzvhfB5k4vPvadVmlvvWeA/CHj4gWuEOF4kKx/wCmUP8AyaXy/I35Rpby5Cw6BZ6dFrZ0taJiYAEwIExvaylEvFbyDgunh3anV69c8veOEerWgA8t5VnaI2X1FEkibbfYiIpQIiICIiAiIgIiICIiD4Qq9xYIaw/1D8FYlF8R4cvomBJb4vSLrPyzuKv47zUcszJxBMn9cljwxBZPmvudU9zKiKeK0AzsvNeg2q9jM+SwUy4lYhjWERqXqlixuNlpGdj3V+nVROJxHI8rfropKtVkSOX6KgW1Zc6RYmI6d1rn0z17YmVz7xnTUFacJhZFyqf7g6xHIg/ddCyymNIkxZW7xXnUc7CQStetQHIAKaxhaQdv13VXxmOLakMBP8XSd9+RsQo9p9M5DQJsDsfyW1kPED8PVZVYLtMPb/E0kagfMfeFAYvFn4hvz5rBRrwZJ+JWiK/T+BxbKtNlRhlr2hzT2IlZ1SPZDii/AaSSfd1HtHkQHx9XlXddMvY57OUREUoEREBERAREQEREBERAREQEREBERAQoiCh8ScMuDi6mCWm8dJ3HkqY3hxz+t124hQmctw2HY6o4aZsA3cn8PVc2/BO9joz5rzjkWZ8FkUydovbmtbAZdTZSaSAXESSfOf15LdxXF9WvXOGYBDpBd0aNz9F9xFEudA25LHycnprjt9oDMKnIXJtA6krNlfDtRwkiAVOYfIKjAMQ6jVewyGFrHP2tMNBN+RWRnF9Gm8sex7A2x1tLbjlDoKvmXits60aXD7mkkAx+oXqlUqUy4FhJbyF5b1AVkocVYN5I96waojz6KJzTifBMcSag1CIjf9QlxaTStVs+a4kTE2PJamJqt5Eb39VIYqphswLvclvv2DW0RHvGj4gR6qvVaDII0ua7YbyHA7Qpk4i1krVxEbybLA6XQZ7rBg2kuhxM85+6mcLl+sgNEyYAF5JtCvziveuu+xlv/ZKv/wAu/kxq6AoHgnJzhcIym4APMveByc7l6AAeinlvn0w17ERFKBERAREQEREBERAREQEREBERAREQEREFc4hxGKmKbajWCZc1uonp8MkT5Ll3E3+oPeRFUxY6ptN4JfH0XcqkwY35KtZjkT6lVjwDpZJ06h4nEQCfImfMBYeTF9xt49z1XLeGcmdQL6tWNbxEcwP8qwcK5WcXXc3akyDUPWdmA8iYueg7hTzuEcS/US+mxzvmMv0t5BrQBPXdWbhvJGYSj7tri8klznkAFzjaYGwgAAdlnjw6uu7ab8smeZSTWhoAAAAEAbAAfkqTxfkeW4l5fWwpq1YAc9j30rCw1Pa4B3rKtuYUqjhDC3uDIvyuAVA57k+Iq0jTptYCeZfEdTYSVvv5fphjn7UN3DmTEkfsFQlpg6cTiCB5nVAPqtnCZHkbSYwDSf8A3KlaoJ/ucQt7MeDsa5gpUWU6VMbk1BJ6kwCS4xzWKrwdmL2im0UaLW7OdUn7MBue6yn5Gt/GD/TqPjp4DCMcJ0uaAHNO0h0SqRnlam5xexo1k3LfhcZ59+/ZXf8A4X4xw8ePpt7NouP3Lx+CUPZNWnxY5un+WiZ+74T8e790+eJ6c2xGXuq6TSpuNYkNDWiS6eUD9RK677POBzh2srYkfvfiDAZDbfN1d5WCluF+BMPg3+8DqlWrBAe8jwzY6WtAAtzuValrnHPbLW++hERaKCIiAiIgIiICIiAiIgIiICIiAiIgIiICIiAiIgIiIIfH/tbS80tLgXeAHT4QGN6kSC7VN5G46HNR/afejVp93BJgCZl0CdUi2i8GZdMWUk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020" y="3200400"/>
            <a:ext cx="2710180" cy="311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505200"/>
            <a:ext cx="4559300" cy="30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329</TotalTime>
  <Words>726</Words>
  <Application>Microsoft Macintosh PowerPoint</Application>
  <PresentationFormat>On-screen Show (4:3)</PresentationFormat>
  <Paragraphs>138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Grid</vt:lpstr>
      <vt:lpstr>Four major orders of Mammals</vt:lpstr>
      <vt:lpstr>Major Group:  Ungulates (Order artiodactyla)</vt:lpstr>
      <vt:lpstr>Ungulates are mammals with hooves</vt:lpstr>
      <vt:lpstr>Major Group:  Carnivores (Order carnivora)</vt:lpstr>
      <vt:lpstr>Carnivores – eat other animals</vt:lpstr>
      <vt:lpstr>Major Group:  Rodents (ORDer rodentia)</vt:lpstr>
      <vt:lpstr>Rodents – single pair of growing teeth in upper and lower jaws</vt:lpstr>
      <vt:lpstr>Major Group:  Lagomorphs (order lagomropha)</vt:lpstr>
      <vt:lpstr>Lagomorphs – strong hind legs</vt:lpstr>
      <vt:lpstr>Ungulate, carnivore, rodent, lag0morph??</vt:lpstr>
      <vt:lpstr>Ungulate, carnivore, rodent, lag0morph??</vt:lpstr>
      <vt:lpstr>Ungulate, carnivore, rodent, lag0morph??</vt:lpstr>
      <vt:lpstr>Ungulate, carnivore, rodent, lag0morph??</vt:lpstr>
      <vt:lpstr>Challenge animal</vt:lpstr>
      <vt:lpstr>Challenge animal</vt:lpstr>
      <vt:lpstr>Challenge animal</vt:lpstr>
      <vt:lpstr>pictures from Encyclopedia of life:  eol.org</vt:lpstr>
      <vt:lpstr>pictures from Encyclopedia of life:  eol.org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Mammals of the Central Rockies</dc:title>
  <dc:creator>Mary</dc:creator>
  <cp:lastModifiedBy>Mary Klass</cp:lastModifiedBy>
  <cp:revision>45</cp:revision>
  <dcterms:created xsi:type="dcterms:W3CDTF">2014-12-15T13:51:40Z</dcterms:created>
  <dcterms:modified xsi:type="dcterms:W3CDTF">2015-08-22T20:49:38Z</dcterms:modified>
</cp:coreProperties>
</file>